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4" r:id="rId6"/>
    <p:sldId id="260" r:id="rId7"/>
    <p:sldId id="271" r:id="rId8"/>
    <p:sldId id="273" r:id="rId9"/>
    <p:sldId id="261" r:id="rId10"/>
    <p:sldId id="272" r:id="rId11"/>
    <p:sldId id="262"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4ACCA33-8F71-401C-ADBF-4E429258F65E}" type="datetimeFigureOut">
              <a:rPr lang="en-US" smtClean="0"/>
              <a:pPr/>
              <a:t>8/11/2021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A704931-2C8D-4AA5-95EA-A205F2D2533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ACCA33-8F71-401C-ADBF-4E429258F65E}"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4931-2C8D-4AA5-95EA-A205F2D253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ACCA33-8F71-401C-ADBF-4E429258F65E}"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4931-2C8D-4AA5-95EA-A205F2D253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4ACCA33-8F71-401C-ADBF-4E429258F65E}"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4931-2C8D-4AA5-95EA-A205F2D2533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4ACCA33-8F71-401C-ADBF-4E429258F65E}" type="datetimeFigureOut">
              <a:rPr lang="en-US" smtClean="0"/>
              <a:pPr/>
              <a:t>8/11/2021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A704931-2C8D-4AA5-95EA-A205F2D253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4ACCA33-8F71-401C-ADBF-4E429258F65E}"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04931-2C8D-4AA5-95EA-A205F2D2533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4ACCA33-8F71-401C-ADBF-4E429258F65E}" type="datetimeFigureOut">
              <a:rPr lang="en-US" smtClean="0"/>
              <a:pPr/>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04931-2C8D-4AA5-95EA-A205F2D2533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4ACCA33-8F71-401C-ADBF-4E429258F65E}" type="datetimeFigureOut">
              <a:rPr lang="en-US" smtClean="0"/>
              <a:pPr/>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04931-2C8D-4AA5-95EA-A205F2D253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CCA33-8F71-401C-ADBF-4E429258F65E}" type="datetimeFigureOut">
              <a:rPr lang="en-US" smtClean="0"/>
              <a:pPr/>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04931-2C8D-4AA5-95EA-A205F2D253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4ACCA33-8F71-401C-ADBF-4E429258F65E}"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04931-2C8D-4AA5-95EA-A205F2D2533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4ACCA33-8F71-401C-ADBF-4E429258F65E}" type="datetimeFigureOut">
              <a:rPr lang="en-US" smtClean="0"/>
              <a:pPr/>
              <a:t>8/11/2021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A704931-2C8D-4AA5-95EA-A205F2D2533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4ACCA33-8F71-401C-ADBF-4E429258F65E}" type="datetimeFigureOut">
              <a:rPr lang="en-US" smtClean="0"/>
              <a:pPr/>
              <a:t>8/11/2021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A704931-2C8D-4AA5-95EA-A205F2D253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wakelandsportsmedicine.weebl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langforr@friscoisd.org" TargetMode="External"/><Relationship Id="rId2" Type="http://schemas.openxmlformats.org/officeDocument/2006/relationships/hyperlink" Target="mailto:wombler@friscois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kelandsportsmedicine.weebl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riscoisd.org/departments/risk-management/student-accident-insura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iscoisd.rankonesport.com/Main/Default.aspx"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fisd-staff2.ads.friscoisd.org\HS\WHS\Users\LangforR\Athletic%20Training\Rank%20One\2021-22%20Forms\FISD%20Rank%20One%20Forms%20Instructions%2021-2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file:///\\fisd-staff2.ads.friscoisd.org\HS\WHS\Users\LangforR\Athletic%20Training\Rank%20One\2021-22%20Forms\PrePhysFormRvsd2.21.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5400" dirty="0"/>
              <a:t>Athletic Training Room</a:t>
            </a:r>
          </a:p>
          <a:p>
            <a:r>
              <a:rPr lang="en-US" sz="5400" dirty="0"/>
              <a:t>Policies and Procedures Meeting</a:t>
            </a:r>
          </a:p>
        </p:txBody>
      </p:sp>
      <p:sp>
        <p:nvSpPr>
          <p:cNvPr id="2" name="Title 1"/>
          <p:cNvSpPr>
            <a:spLocks noGrp="1"/>
          </p:cNvSpPr>
          <p:nvPr>
            <p:ph type="ctrTitle"/>
          </p:nvPr>
        </p:nvSpPr>
        <p:spPr/>
        <p:txBody>
          <a:bodyPr>
            <a:normAutofit/>
          </a:bodyPr>
          <a:lstStyle/>
          <a:p>
            <a:r>
              <a:rPr lang="en-US" sz="5400" b="1" dirty="0">
                <a:solidFill>
                  <a:srgbClr val="002060"/>
                </a:solidFill>
              </a:rPr>
              <a:t>Wakeland Sports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ImPACT</a:t>
            </a:r>
            <a:r>
              <a:rPr lang="en-US" dirty="0"/>
              <a:t> Test</a:t>
            </a:r>
          </a:p>
        </p:txBody>
      </p:sp>
      <p:sp>
        <p:nvSpPr>
          <p:cNvPr id="3" name="Content Placeholder 2"/>
          <p:cNvSpPr>
            <a:spLocks noGrp="1"/>
          </p:cNvSpPr>
          <p:nvPr>
            <p:ph sz="quarter" idx="1"/>
          </p:nvPr>
        </p:nvSpPr>
        <p:spPr/>
        <p:txBody>
          <a:bodyPr>
            <a:normAutofit/>
          </a:bodyPr>
          <a:lstStyle/>
          <a:p>
            <a:r>
              <a:rPr lang="en-US" dirty="0"/>
              <a:t>Concussion Baseline Testing Tool</a:t>
            </a:r>
          </a:p>
          <a:p>
            <a:r>
              <a:rPr lang="en-US" dirty="0"/>
              <a:t>Starting with the 2016-17 school year, EVERY athlete, manager, </a:t>
            </a:r>
            <a:r>
              <a:rPr lang="en-US" dirty="0" err="1"/>
              <a:t>filmer</a:t>
            </a:r>
            <a:r>
              <a:rPr lang="en-US" dirty="0"/>
              <a:t>, and student athletic trainer will complete this test.</a:t>
            </a:r>
          </a:p>
          <a:p>
            <a:r>
              <a:rPr lang="en-US" dirty="0"/>
              <a:t>Our doctors request that this test be taken at school, in the presence of a supervising coach.</a:t>
            </a:r>
          </a:p>
          <a:p>
            <a:endParaRPr lang="en-US" dirty="0"/>
          </a:p>
        </p:txBody>
      </p:sp>
      <p:sp>
        <p:nvSpPr>
          <p:cNvPr id="4" name="AutoShape 2" descr="data:image/jpeg;base64,/9j/4AAQSkZJRgABAQAAAQABAAD/2wCEAAkGBxQSEhUUEhQWFRUXFxYWFRQYFxwYGBYYFRgWGBwWFxQYHyggHRsmHBUXITEiJSkrLi4uGCAzODMsNygtLisBCgoKDg0OGxAQGywkICQsNCwvLS8sLCw0LywsLCwsLC8sLCwvLCwsLCwsNCwsLywsLCwsLCwsLCwsLCwsLCwsLP/AABEIAJoBSAMBEQACEQEDEQH/xAAcAAEAAgMBAQEAAAAAAAAAAAAABQYDBAcCAQj/xABKEAABAwICBgYFCQUHAgcAAAABAAIDBBESIQUGMUFRcQcTImGBkTJSc7GyFCNCYnKCkqHBU5Oz0dIVFyQzY6LwNEMWJWR0o8Lh/8QAGgEBAAMBAQEAAAAAAAAAAAAAAAMEBQIBBv/EADQRAAIBAgMDDAICAgMBAAAAAAABAgMRBCExEkFRBRMyM2FxgZGhsdHwFCLB4RUjQlLxNP/aAAwDAQACEQMRAD8A7igCAIAgPEsoaC5xDWgXLibAAbyTsC9SbyQKHrB0qU0N207TUOH0gcEY++QSfAW71epcn1JZyy9yrPFRjpmV0azaarc6eIxsOwsiDWke1muDzBCscxhaXSd/H+ER87Wn0V98T1/4O0zNnLVFnEOqX5fdjBan5OFjpH0X8jmqz1fqab9Qnl2GXSdPi4GQuPk5wK6/LSV402ecw98zcj6IZHC4q4yDvEZI88a4/wAil/x9f6OvxX/2Mo6LKxn+VWgcusZ8JK8/PpvWHsPxprSR5OqmnIM46oyW2AVDj/tmAavfyMJLWNvD4POarrR+vyG656Wov+tpzIwbXOZh/wDmiuz8in4uHq9XKz+7nmOeqw6SLrqxr1S1tmtd1cp/7UlgT9h2x3hn3BUq2EqUs3muJYp14T01LOqxMEAQBAEAQBAEAQBAEAQBAEAQBAEAQBAEAQBAEAQBAEAQBAEAQGhpvS8VJC6aZ1mjdtLidjWjeT/zJSU6cqktmJxOagrs5NLNXaemLWfNUzTmLnq2cC4j/Mktu3fV2rVSpYSN3nL75Io3qYh5ZInup0Tof0/n6kZ7BJID3N9CLxsbbyoL4jE6ZR8l8smtSo65sg9MdKdVLcU7GU7fWPzj+d3DCOWE81PDAU45zd/Qhni5PoqxUK/S0tRnPPLID6xcWeDfRHgFahGnDopIrSnOWr9TBT0uO+BpcBtIAA5XcQF3tkMpW1yN2iqp6Z9oHyxPP0WEi43ktGRFua4nGE1+yudQqyjnF2R8kr6guN558e3tSSB3PM3RQp6JLyR7zstbvzN6i1sr4LYKmQjhIesB7vnLnyIXEsNRlrFexJDEzWki16H6WHAhtZC0tORkiuCBxMbr377HwVSpyctab8/ktU8ZukiY0rqrozSBPyaWKOewcDC5vMF8IPfe4se9QwxFeiv3Ta7fkllRp1Oi8+waE0/U0EjaXSmbHHDBWXu13Bsjv1OY33HaSpRhWXOUfFfH34PIVJU3sVPBl/VAthAEAQBAEAQBAEAQBAEAQBAEAQBAEAQBAEAQBAEAQBAEAQHiaUMaXOIa1oLnE5AAC5JPCy9SbdkG7ZnHKh8una/C0llNHex9SO9sZH7R9shu+6VsJRwlK76T9/hGY28RUstF982bOu+tQpR/Z+jvmmxjDJI30rnMsa7biz7T9tzuIK4w2H5z/dVzvp9/glrVVBbEMjnUcf0yCW3sX7rk7b7TnvWhtFGT3bzPTNaXguv1dyAT6BeP0XDeZw29nt/gsbSeJ/53L0qOwbEALAADgBYZ5nJDzaNbSfYa2TexwIPc7JzfEH8l4zun+zceJmqqQSCziRY3Dhtby57F6cxns6GrNQNAJDi2wv23XaeZOYPLyS9jtTbenkQ4AeXEbBYAeG3/AJwXqdywm4pJngtLSHNJa4G7XNNiDxBGYK61yZ3GVjp+pOt0ekIzQ6RDXvcMLHuyEttx4SDaCNvcRnlYjDuk+dpf+f0aFKqqi2Jlu0B1lI8Uczi9hBNJMdrmtFzA8/tGAXB+k0H1Sq1XZqLnI671/Pc/Rk0Lwew/B/wWNViYIAgCAIAgCAIAgCAIAgCAIAgCAIAgCAIAgCAIAgCAIAgOedLenSyNtJGe1L2pLbcANg37zh5NI3rRwFG7dR7vf+iljKllsLf99TwzSEWgaOJjmdZUzHG9gdbPK932NmtFmjLM37yDhLF1G07RR7FrDwSerOUaRmMsskjQR1sr3554Q9xdmeOa00nGKj4FGUk5Nmy+5Y5g2YbNHKxHjkvWsivdKSbN2jhswMIDmWsWnYd5PO68tkRSd5bRsCDA3sOfuABIIFzbLK/5pY5crvM3TS3+lIPrB36EWXhGpW3I15NChxGOWRwG42svDtVmtEjNI2YbGMf3h2Hza4H3r25yth72iNraWYlr5GtLGkExtOI24kb0JoSgk1F5veZZyyRhLS29snNsCLZ28dlive45V08zXrKIZ4M+52R8HbPPzXt2dxlbUgiHB7snMIII3EEbweOQNwkc7ltPJWZ2vULWQaSpzDObVEWF2IZF1j2Jmj1gQLjZfudZZGKocxPajo/tjRo1OcjZ6l4iJIGIWO/hffbuVJllHteAIAgCAIAgCAIAgCAIAgCAIAgCAIAgCAIAgCAIAgCA8vcACSbAC5PABAcn1ViOktKyVLxeOM9YAd1uzC23hi5tPFa9d8xQUFq8vkzKK56s5vRZ/HyVbXjSXyrSE773ZGeqZ9mK4y5uxu8VZwtPm6SXHPzOMTO835Eaw3GxTlNq2Zuw05sCLG4BHaA2i+d1zcibV8zZZSS5OBZcZdXfIg7bv9bYuczxzhp6knR0hOclidzR6IvxJ2lCCU1pEzCORmXVmQfRc0tvbg4OIz7xtXlx+st9jUrjUB0eTWB72tDL4nG+0uNrWtwXlySEabT1dkS01LwXtyunxI2dkjc8INvVd2vBpAv5r25KnF7zTLw8YmkG+8AA8jvXqJLNOzNerfZrnD6IuW9w22PJDqOtjRqwHN8LtPdttyXSO4PZZ71M0maWugkvZpeI397JOyb9wuHfdCjxFPbpSXj5F+hPZkmfoxfOmsEAQBAEAQBAEAQBAEAQBAEAQBAEAQBAEAQBAEAQBAEBWOkbSPU0MljZ0tom/fvi/wBgcrWDp7dVdmZWxdTYpPtyI3UGm+S6NkqCO09skx+yxpDRys2/3lJi5c5XUOGRxhI7NLae/M4tSk2zzvt58VtMzpZmzKw2yJ2gEDeCbLhnF8yTe5zcJa3EBk4DaAAAMK8ZCrPVkjoyrbK7Cy5tm4kWAFss+JNvzXjZDUg4K7N6GqvUMhLXAgOcb7CbZEEbRbF+S5Zyqf6OVywMYAQDtN7DlmVE5HcKZraW0KZixzXljmElpGe227wC8U7E0U43yvcjdNsmhiLzPmLW+baLkm1l3FpnKhFys4+plhD+qa6QdvDicAM72va3FdplWaSnZaFZo45nF7wxrA92Il9wB3NbtPPevUWpuCsr3twMOlI5WsJuwtPZcQCC0Oy2E7N1167nVNwb3mKSMNAaNgFl2jy7buRVY217cwukWYs/TtHLjjY71mtd5gFfMSVnY3FoZl4ehAEAQBAEAQBAEAQBAEAQBAEAQBAEAQBAEAQBAEAQHM+lyoL5KeBu2zn24l5DG+53mtTk6KSlN/eJlcoybcYL7uR0CPRzBTinI7HV9UR9XDht5LOc257e+9zTUUo7PgfnUUrGSPjxG7XvYHEC3ZcWgnPfZfRp3SZh1LptLcZ2xWdY7R/y6EEnfNEhTuDrtB2WvbvvldcnErpXJSggZHcizQbX3C4uP1XhBOTlqTMVKC9sn0g0t5h1v1Hv4qOTFJ5NGtpinMRbNGbOBtxuDls8beK5TTVi5QbvsSLC10jYcb2gvAu5rTbwF99tyrZbVkWdlEFpinNXEx8W5weGu2HDcFptfzU8Hs5Mrv8ASTueJNI/tY3xHibFn423A8bKRIp1IX6Lua1SLqRHESJqLdoEXBycOf6r0njxIqYWyvfv3+PeukSLNkZWnI8l0iwj9MaMZaGIHdGweTQvmZ9Jm6tDZXJ6EAQBAEAQBAEAQBAEAQBAEAQBAEAQBAEAQBAEAQBAcw1tt/bEHWZMBp7HdYPJvyxXWth//llbtMjE2/Ljtdnv8nT1kmucX6RtU30876iJpMEhL3EC/VPdm4O4NJuQdmduF9rB4hTioPVepmYqi4vaWjKyx7XgB4vbY4GxA4X3hXGjNd4u8Tbp6Nozje5p77EcjZcWOZTbX7I39E6RDzhdYO2dzuSENWnbNEmAYD1jLmP6cd9g9Zl9nJcNXPKctp2eplqNOxPMYF7Y2ucSLAAG/vso9h5lyEWsyS0rp6NjCGuDnkEAA3tfeSFHGm2yWLbNDRNM8RNLZHC+dsi3PO1iP1UrtcrVKrcnkrI2J5dgJFzu48bBdRRTm7sgpZ2B5jblZodbcLkiwG7cbd6kRIotx2mRWmKjDgfvJLCBtcLXHiD700J6Ub3RHyl7vQY6/EjCB4ldX4EkUk82fdWKUS1dPFO0hjpWNcDkXC+yx3E2B5lR1JyjTk1uRbpRjKaR+kl88bAQBAEAQBAEAQBAEAQBAEAQBAEAQBAEAQBAEAQBAEAQFI6UNEh8LZx6UZwu72PNvydb8RWhgKtpOHEzuUKW1BT4ezJ/VLSJqKSKR3pWwvPFzDhJ8bX8VWxNPm6jii1hqjqUlJ6/BMFQE5F1erlJL6dPETxwAH8QsVLGvUjpJkUqNOWsV5ERVdHlC/YyRn2ZX+5xIUqxlVbyN4OjwIqboqg/7c8zftYHe5rVKsfPekQywEHo36GGp6PanCWtq2ubwdGW37i4ElSLHx3x9Su+S7O6a8v7KTpjRctJIY5m2O0EZtePWad4/MK7TqRqR2olepCdKWzIm6DRcYYMYDnEAm+6+4BHcpSxEm8jchAjGFp7O4HO3I8EsRSqORGaXqmZNlAwuNrnYCPdzXSOqUZax1K++GOJ+JkoB9UkOuDuyzXpZ2pTVmj06rac2kEjfvF9vJdLM8cWsmac1S71j5r0khFE10Z0Jn0lETmIg6V3gMLf9z2nwVbGz2aL7ci9hYXmuw7wsI1QgCAIAgCAIAgCAIAgCAIAgCAIAgCAIAgCAIAgCAIAgKV0maTDYm04PaeQ9w4MacvNwH4StDAUryc+Bm8o1UoqHH2/9LBqto809LFGcnAYnDg55LiPAm3gquIqbdRyRbw1Pm6SiyVUJOEAQBAEBFayaCjrITHJkdrHjax3Ed3EbwpaNaVKW0iKtRjVjss5pOHwkxyWD2dl1tlwNo7jtHcVtwkpxUlvPlqtFwm4vcV1msEsmTIwXcbm3O27zXZO8PCObZ5koy84p3lx3NGTQvbBTtlBH0hrB2Wgch+q9SF29TQqLONzt47/ADXtjuFz5o/R81TIIoGGR5BIAIGQ2klxAC5nOMFeTyLEIOTtFHYujfVJ1DE901uvlIxAG4Y1t8LL7zckkjiBna6x8ZiFVklHRGph6PNrPUuKplgIAgCAIAgCAIAgCAIAgCAIAgCAIAgCAIAgCAIAgCA1dJ17IInSSHJo8SdzR3k5LunTc5KKI6tWNODlLcUTVehfW1TqqYdlrr23Fw9Fg7mix8uJWliJqjSVOOv33MnCwliKrqz0XvuXgdFWUbQQBAEAQBAEByDX+7aycHLEGlveDG0X8wR4LcwjvRX3eYGMjbENvsfoVbR7gyMAbTmef/5sVlIgm9qVz1JUr2xyaskq9O4xuY4KeSYlsMckhG0MY55HMNBXMpRjnJ2J4QbySOp9GOpz6bFU1IwyuGFkd82MNiS62WI2GW4DiSBlY3Eqf6Q0NPDUHD9panQVnlsIAgCAIAgCAIAgCAIAgCAIAgCAIAgCAIAgCAIAgCAIDnemamTSNSIYv8phNjuyydKfcOfetalGOHp7ctX9sYdecsXW5uGi+t/H9l70dRMgjbHGLNaLDv4k95OazJzc5OTNmnTjTiox0Rsrg7CAIAgCAIAgNeqoYpbdZGx9tmJodblcLqM5R6LscyhGWquVvWnUaKrOOM9TLYC4bdrgMhiZlnbK4/OwVqhjJU8nmirXwcKjusmVIdF1STnNCG8RjJ/DYe9W/wDIw4MrrAS4on9E9GNNGQZ3vnPq+gz8LTc+Lrdyr1MfOXRVixDBQXSzLpSUjImhkTGsaNjWgNA8AqMpOTu3ctpJKyMy8PQgCAIAgCAIAgCAIAgCAIAgCAIAgCAIAgCAIAgCAIAgCA55TSu0bVPDmkxuuBbey92uaTtI2W5rXlFYmkrPP+TBjN4Ou01k/bd5FsodZaeUgCTC47A8Fvhc5X8VQnhasM2jTp46jUdk8+3Il1XLYQBAEAQBAEAQBAEAQBAEAQBAEAQBAEAQBAEAQBAEAQBAEAQBAEAQBAEAQBAEAQBAYaqlZI3DI1rxwcLrqM5Rd4uxxOnGatJXKbrhoOGFjXxNwkvwkXJFsLjsPILSwlec5NSe4xeUcLSpQUoK13b0Za9CPLqeEnMmNlzx7IzVCskqkkuJrYWTlRg3wXsbqiJwgCAIAgCAIAgCArHSNp2WiojPBhxh7G9sYhZxscgQpqFNTnssjqS2Y3RQ9Tekqtqq2CCXqcEjiHYYyHWDHOyJcd4CtVcLCEHJXIqdZylZnY1nlkIAgCAIAgI/WGsdDSzystijike24uLtaSLjhcKSlFSnGL3s4nLZi2cc/vVr/wDQ/dn+ta/+Po9vn/RT/Jn2HwdLFd/6f92f617/AI6l2/fA8/Kn2Eho/peqGn5+CKQf6ZdGf9xcD+SjnydB9FtevwdLFS3o6RqxrVT17CYXEObbHE4Wey/Ebx3i4WdWw86T/bzLVOpGayJxQEhyPWzpMqIquWKm6rq43YAXMLiXNycbhwyxXHgtahgYSpqU73ZTqYiSk0iz9Gmtz69krZ8AljcD2AWgxuGRsScw5rr8wq2MwyotbOj9yWhVc73LqqROfHG2ZyCA5lrV0rNY4x0TWyEZGZ98F/qNBBd9q4HC4WnQ5PbV6mXYVKmJtlEpEuvmkZHZVL7+qxjBbwDb+aurCUIrokHP1HvPtPr/AKRjd/1DnW2texh87tv5ELx4OhJdEKvUW86JqL0jfLJG088eGZwOF8YJY6wubtzLMuJI7xks/E4Lm1txeRZpV9t7LWZAa19I9ZT1k8MfU4I34W4mEm1gcziHFT0MFTnTUnfMjqYiUZNKxFf3sV3Gn/dn+tTf46l2/fA4/Kn2H3+9Wv8A9D92f615/j6Pb5/0e/kz7D4eleu/0P3Z/rXv+Ppdvn/R5+VPsH97Fdxp/wB2f60/x1Lt++A/Kn2HTKOvfVU1EXuw/KGB8pZduK0Zf1bSDdtzY5G+FrhvusyUFTnO27TzLablFdpUtW9Jvcx8zY4o3R0rKr5qH5OXOJJENsR6+J4DxitkbW7VrW61NJ7Lbzds3fx7GvuRFFvN20V9LeHadVWWWika1FzqkMlcWxDDhIGxrrYnW3m4PktXCJKltRWZ89yjKTxGxUdo5W7nqy507WhjQy2EABttlgMrHksuTbbvqb8FFRSjpuMi8OggCAIAgCAIDHPMGNLnGwaCSe4L2MXJ2RzOahFylojHQVPWxtfa2IXtwuuqkNiTjwOKNTnKanxKb0zC+jXe1i+JTYTrDyv0DlHRrHbSlJ9t38ORX8R1UitR6aP0iscvhAEAQBAEBEa3j/A1f/t5vgcpsP1se9e5FW6uXcz86wRdpv2m+8L6F6GSpZn6VdoqA5GGIj2bf5L5vblxZtbK4FJ1+1Dp3U8k9PG2KWNpeQwWY9rRdwLBkDa9iAM9qu4XFzU1GTumVq9COy5RyaOYataQdS1UUzCRheA76zHEBzTzF/EA7lp1qaqQcX9ZQp1HGSZ3vWvS3ySklm+k1tmDi93ZaPxEeF1g0KfOVFE1as9iDkcA0doaSdk8jcxDH1rycye0Ac+NsbvuFb86kYOKe92MqKck2t2ZK9Huk/ktdE4mzHnqpOUlgD4PDTyBUWLp85Sa3rM7oVdmovI/QCwDWOc9L+n3RxtpIzZ0oxSkbervYN+8Qb9zSN60cBRUnzj3ad/9FPF1dlbK3lD1H1W+XVGBxIiYMUrhttsDAeLj+QKv4mvzULrV6FWhDnJW3Hd9GaMip2COCNsbRuaLX7ydpPec1hTnKbvJ3NSMVFWRj0voaCqYWTxNkHeMx3tcM2nvBXtOrOm7xdhKEZKzRF6o6nQaPxmMl73k/OOtiDL3EYtuG87z4ASV8TKta+44pUVTvYmpNHxOJLooyTtJY0k8zZQqclvJLI8/2ZD+xj/A3+SbcuIsj87axQgVdSALATzAAbAOsdkAvoqXVx7l7GNOX7vvfudm6O9HxO0dTl0bHHC+5LASfnH7yFjYuUlWlZmnh0nTRY/7Mh/Yx/gb/JVtuXEmshV6PZIwMthwkOYWdkxubscwjZvFthBIIIJCRm07hxTNOPQYLmGWR0gZbCzCxjeyQWl2BoJsQCBcNuAbXAt3zuTsrXOdjiS6iOyF1sjZ1BLhdwIDDsIJ7+Fgcu5WsG5c5ZabzO5TjDmbyWe4xapUr2x4nPOF18Me4Z+l3b8gusZOLlZLNbyPkulONPacsnov5J9UzVCAIAgCAIAgIDXGe0IZ67hfk3P34VcwUbzvwMvlapako8X6L+7EloZmGCIH1G/mLqCu71Jd5cwkWqEE+CKx0utvo53tIviUmF6w7q9E5h0ew20lSn67v4b1dr9WyCmv2RN9J2kaiPSD2xzzMbgjOFkr2tBw7mtNlHhoxdPNI7q32tTFo/TulqqBkFN1jgwFrpm+m83J7c7zYEAgZEHK90lToxltS++B4pTasiI0xojSNOOsqPlDRf8AzDKX5nZd7Xm3ipITpSyjbyOXGS1uSGhNfK+Jhia7r3Os2MyAyPaSbWbbN5O4G+duS5nh6bd9DqNSSVj3WaE01UduQVLr52MrWDwiDgB5LxToRyVvIONR8SCpdKVlLJ2Zpo3tNnMc5xFxudG/I+IUrhCa0RynJPU67Bp35doieUgNf1MzJGjYHtYb27iCD4qjGnzdeK7US1JXoyfYzjsEfabzHvC3HoYykrn6TXzJ9AVXX/WCOnppIsQM0rHMawG5AeLF7huABO3aclbwlCU5qW5FXFV4wg1fNnI9X9EmoqIomi+J4xdzAbuPg0H8lr1qmxByZmUltzUUXbpe0nidFTNOTfnX8zdrB5Yj4hUuT6dk5+Bbx1XNQ8Sa6MdCNZQuc9udQSXA747FjRyIxH76gxtVurZf8fcmwcP9d3v9jlGk9GmCWSF22N7mX4gHJ3iLHxWtCe3FSW8zJ/pJxe47nqdpX5VSRSE3fbDJ9tmRPja/iFhYinzdRxNnD1OcpqRybpDmMmkJydjS1g7g1jf/ALFx8Vr4SNqMTLxU71X2F46IKQNpZX73ykX7mNaAPMu81Q5QleolwRdwK/Rviy9qgXQgCAIAgPzzrFH/AIup9vN/Ecvo6XVx7l7GDUktuXe/c7H0eD/y6n5P/iPWLi+ul93GthXelEsarFgIAgCAj9N6OM8YaDYhwcL7MgRY+amoVeblcqYzDOvT2U7WdyvSCpo8Pau29gL4mnuscx4K8uar3yzMqSxODtnl5r+vAtlNNjY12zE0OtzF1myjsyaN2nPbgpcVcyrk7CAIAgCAi9I6cjiuAcbvVGwc3bverFLDTn2IpV8dTpZLN8F/LIajopKuTrJcmeQIH0WjhxKtTqQoR2Ya/dTOpUKmLqc5U6P3JfJbQFmm8VDpTbegPtI/erGF6w4qdE51qJFbSFP9t3wPV2v1bIYdJG70nxXr3/Yj9y4w3VntTpF06KG2oj7Z/uYq2K6fgSU9Cc1viDqGqBF/mJT4tYSD5gKKj1ke86l0WcQ0LFapgPCaI+UjVqT6L7iulmfoZY5aOO9KtMPl1wPShjJ7zd7b+TR5LRwr/wBfiQVF+xKajstomuHtv4DF5U6+Hh7nE+pn3P2KK2A7tu5a1zBLC7RmkzkflZ5vk/Vyrc5hl/18kWubxL/7eb+T3QagVkp7TBEDtdI4E/hbck87LyeNpRWTv3HsMFWk81bvOiat6tQ6Pjc4HE8tvJK7LsjOwH0W5Xt5k5LMr4idd23bkalDDwoRb372ci0zUmonkmdf5xxI7m7GjwaAPBbVKPNwUVuMOrN1JuXEvNL0iMjY1jKUhrGhrR1gyDRYD0eAWfLASk7uXoaMeUIxVlH1KhrRpBtXUGZsZjxNaHAnFdzcsV7D6OEeCu0KbpQ2W7lHEVVVntJWLN0VV+CSSnJyeOsZ9puThzLbH7iqcoU7xU+GRb5OqWk4Pfn9+7iu650xFdUd77/ia136q1hZXox7irilatLv/gvXRTJ/hZGb2ynyc1hB87+Sz+UF/sT7DS5Olem1wZdVQL4QBAEAQHBdPw/4qo9tL8bl9FSf+uPcvY+bq9ZLvfuda1CbaggHc743LGxfXS+7jbwfUxLAqxZCAIAgCArOtpu+Nu6xPmQP0V/B5RbMflPOcYlkjYAABsAAHIKi3d3NeKSVkel4ehAYqipYwXe4N5n3DeuowlLRHE6kIK8nYhqzWVoyjaXd5yHltP5K1DCN9JmfV5SisoK/oaZjqqnbdrT9xvltP5qW9Clpm/Mr7OKxOuS8l8skaDV2Nmb+2e/Jv4d/ioKmLlLKORbo8nU4Zyzfp5EwAqpoH1AVbpIbeiI+uz3qxhusOJ6FD1LhtXQH6x+ByuV+rZHHU2+kSK9a4/UZ7lxhurPZ6lu6M2WpD7V/uaq+K6fgdw0JrWUXpKn2EvwOUVLprvOpaM45omD5+H2sfxtWnPovuIEszuqyCwcs6TYr1jfYs+ORaGF6HiQ1NTf1OjtoysHtf4LV5U6+Hh7kdTKjPufsU6KLtDmPetV6Hz6lmjuq+bPqggKx0g6Q6um6sHtSnB90Zu/KzfvK5gqe1Uvw+oo8oVtils73l4byoalaBZUzO61t42NuRci7nGzRdpB3OPgr2LrOnFbOrM7BUVWm9rRIun/gii/ZH97J/Us/82tx9F8Gn+BQ4er+SH1r1PgjpnSQMLXMIce25127HZOJGQN/uqfDYucqijN5PuK+KwdOFJygs12vTxKVo2cwyslbtY4OtxG8eIuPFaM4KcXF7zLp1nCSktxZukOgvJHUszZKwC/1gLg+LSPwlU8DPJ03qi9yhH9lUWjX309jW1D0mKectebMlAaTuDh6JPdmR4hd4yltwutUR4HEKFSz0fvuOpLGN4IDQpdMwySvhY8F7No4224TvtsNtillRnGKk1kyGGIpzm4J5o31ETBAcU03F/iZ/bS/G5fQ0urj3L2Pma0v9ku9+50/UoWooeTvjcsbF9dI3ME70I/d5OKuWggCAIAgIrT+jjK0FvpNvYcQdo55Kxh6uw7PRlLG4d1Y3jqjS0fp3CMEwNxli35esDvUtTDXzgV6OO2Vs1Fpv+TYqNYmD0Gl3Psj+f5LmOEk9WSz5Rguir+hp/LKqb0AWji0WH4z+ik5ujT6X3wK/PYqt0VZdmXqzJBq4Sbyvz32zP4j/JcyxaWUEdw5Obd6kvveyXpNGxx+i0X9Y5nzKrTqznqy9Sw1On0UbajJwgCAICu6+NvSH7bPerGG6ZzPQpmqkQFXD9o/C5W63VsjjqbWvMd6t32We5c4bqz2epZuj9tqU+0d7mqtiun4HUNCW0+P8LP7GT4CoqXTXedPQ5Zo2IddF7RnxBac+i+4hWp2JZJOc56QY71Q9k34nrQwvQ8SKepuarsto+rHtP4TV5U6+Hh7kVbqJ9z9iqRxZjmPetN6HzMZq6Oyr50+wCA5rrlWddUkA9mPsDmPSPnl90LawlPYp9+Z83j8Qp1mlosvn72Fq1IoOqpg4jOQl55bG/kL+KoYye1UtwyNXk6ns0VLjn8FgVQvniWMOaWuFwQQRxByIXqbTujxpNWZyKuoeqkfGdrXFvMDYfEWPivoIT24qS3nydVc3Nwe5l01XwVVI6nlzwdnvDTm1w4EG4H2Vm4napVVUjv+s2MDKOIoOlLd9X3sKxpnVySnJuMTN0gGVvrD6J5q7RxEKiy14GdiMLUovNXXH54Gzo7WaphaGgte0ZDGC6w4Agg+a5qYSnN307jqlyjWpqyafefK/WaplaWlwYDtwDDf7xJPkUhhKUXe1+88qco1pqzdu49au6sySua84oowQcexxt6n9XvXOIxMYJpZv7qSYTBzqNSeS4/HydJCxz6EIDkel4/n5vayfGVv0urj3L2Pk68lzsu9+50TVEWpIuTvicsjFddI+hwLvh4/d5MKuWwgCAIAgCAi9PRNwYsIvxtn5qxh5Patcp4yEXC9szV1cgaWkloJ4kC/mpMTJp2uQ4GEXG7SJ5UzSCAIAgCAIAgPL2A5EAjvzQHlsDRmGtB42C9uwHwtOZaCeJAS7B6YwDIADkLLy4PpF8igMYp2eq3yC9uwZV4Dw+FpzLQeYBXt2A2IAWAAB2iyXYsfPk7fVb5Be7T4nOxHgZFydBAY+ob6rfILrafE52I8D2AuTo+oAgPDoWnMtBPIL3aaOXGL1QZGBsAHIWRtvU9UUtEe14ekdWaOhJuYoyeOBv8AJTQqzX/J+ZWqYek3dxXkj3R6Pibm2KMHiGAHzsvJ1JvJt+Z7ToUo5qK8kbyiLAQBAYzA31W+QXu0+JzsR4HtrQMgLBeHqVtD6h6EA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495800"/>
            <a:ext cx="3962400" cy="186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2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Staph Infections</a:t>
            </a:r>
          </a:p>
        </p:txBody>
      </p:sp>
      <p:sp>
        <p:nvSpPr>
          <p:cNvPr id="3" name="Content Placeholder 2"/>
          <p:cNvSpPr>
            <a:spLocks noGrp="1"/>
          </p:cNvSpPr>
          <p:nvPr>
            <p:ph sz="quarter" idx="1"/>
          </p:nvPr>
        </p:nvSpPr>
        <p:spPr>
          <a:xfrm>
            <a:off x="914400" y="1447800"/>
            <a:ext cx="7772400" cy="5029200"/>
          </a:xfrm>
        </p:spPr>
        <p:txBody>
          <a:bodyPr>
            <a:normAutofit/>
          </a:bodyPr>
          <a:lstStyle/>
          <a:p>
            <a:r>
              <a:rPr lang="en-US" dirty="0"/>
              <a:t>Here in FISD we do everything we can as far as cleaning, disinfecting, and sanitizing to stop staph infections.  We can do many things, but it does no good without help from the athletes and the parents.</a:t>
            </a:r>
          </a:p>
          <a:p>
            <a:r>
              <a:rPr lang="en-US" dirty="0"/>
              <a:t>Clothes must be clean, and the athletes must be clean.  The athletes must shower with soap after each workout period, and the athlete must clean their workout clothes after each workout.  This service is provided by the coaches for certain sports.  Check with your head coach.</a:t>
            </a:r>
          </a:p>
          <a:p>
            <a:r>
              <a:rPr lang="en-US" dirty="0"/>
              <a:t>If the athlete has an open wound in the skin, it must be covered.  It doesn’t matter if the cut is big or small.  If there is a break in the skin, staph can get into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Staph Infections cont.</a:t>
            </a:r>
          </a:p>
        </p:txBody>
      </p:sp>
      <p:sp>
        <p:nvSpPr>
          <p:cNvPr id="3" name="Content Placeholder 2"/>
          <p:cNvSpPr>
            <a:spLocks noGrp="1"/>
          </p:cNvSpPr>
          <p:nvPr>
            <p:ph sz="quarter" idx="1"/>
          </p:nvPr>
        </p:nvSpPr>
        <p:spPr/>
        <p:txBody>
          <a:bodyPr/>
          <a:lstStyle/>
          <a:p>
            <a:r>
              <a:rPr lang="en-US" dirty="0"/>
              <a:t>Cleanliness is the best defense against staph.</a:t>
            </a:r>
          </a:p>
          <a:p>
            <a:r>
              <a:rPr lang="en-US" dirty="0"/>
              <a:t>If the athlete has a sore that is questionable, have the athlete come to us to look at it.  Staph is a serious problem and if treated early is easily defeated.  But, if it goes untreated, it can be life threatening.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996EBF-2AC0-4B5C-9C57-E2527D6FC4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9624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Heat</a:t>
            </a:r>
          </a:p>
        </p:txBody>
      </p:sp>
      <p:sp>
        <p:nvSpPr>
          <p:cNvPr id="3" name="Content Placeholder 2"/>
          <p:cNvSpPr>
            <a:spLocks noGrp="1"/>
          </p:cNvSpPr>
          <p:nvPr>
            <p:ph sz="quarter" idx="1"/>
          </p:nvPr>
        </p:nvSpPr>
        <p:spPr/>
        <p:txBody>
          <a:bodyPr/>
          <a:lstStyle/>
          <a:p>
            <a:r>
              <a:rPr lang="en-US" dirty="0"/>
              <a:t>Policy and procedures are on the Wakeland Sports Medicine website as well as on the web under Frisco ISD athletics.</a:t>
            </a:r>
          </a:p>
          <a:p>
            <a:r>
              <a:rPr lang="en-US" dirty="0"/>
              <a:t>At home, you can help us out by increasing water, sports drink intake and decreasing carbonated drink intake such as Coke, Dr. Pepper, Sprite, etc…</a:t>
            </a:r>
          </a:p>
          <a:p>
            <a:r>
              <a:rPr lang="en-US" dirty="0"/>
              <a:t>We suggest during the ‘heat’ season, to eliminate all carbonated drinks from the athletes’ diet.</a:t>
            </a:r>
          </a:p>
          <a:p>
            <a:r>
              <a:rPr lang="en-US" dirty="0"/>
              <a:t>We utilize a ‘Kestrel’ device to help monitor heat stress conditions.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Heat—Football specific</a:t>
            </a:r>
          </a:p>
        </p:txBody>
      </p:sp>
      <p:sp>
        <p:nvSpPr>
          <p:cNvPr id="3" name="Content Placeholder 2"/>
          <p:cNvSpPr>
            <a:spLocks noGrp="1"/>
          </p:cNvSpPr>
          <p:nvPr>
            <p:ph sz="quarter" idx="1"/>
          </p:nvPr>
        </p:nvSpPr>
        <p:spPr>
          <a:xfrm>
            <a:off x="914400" y="1447800"/>
            <a:ext cx="7772400" cy="5029200"/>
          </a:xfrm>
        </p:spPr>
        <p:txBody>
          <a:bodyPr>
            <a:normAutofit/>
          </a:bodyPr>
          <a:lstStyle/>
          <a:p>
            <a:r>
              <a:rPr lang="en-US" dirty="0"/>
              <a:t>To combat the heat, we do several things:</a:t>
            </a:r>
          </a:p>
          <a:p>
            <a:pPr lvl="1"/>
            <a:r>
              <a:rPr lang="en-US" dirty="0"/>
              <a:t>We have over 100 gallons of drinking water at every practice.</a:t>
            </a:r>
          </a:p>
          <a:p>
            <a:pPr lvl="1"/>
            <a:r>
              <a:rPr lang="en-US" dirty="0"/>
              <a:t>We have the luxury of using the indoor when temperatures get above a heat index of 110 degrees.</a:t>
            </a:r>
          </a:p>
          <a:p>
            <a:pPr lvl="1"/>
            <a:r>
              <a:rPr lang="en-US" dirty="0"/>
              <a:t>We use ice buckets with ammonia to cool the athletes down.</a:t>
            </a:r>
          </a:p>
          <a:p>
            <a:pPr lvl="1"/>
            <a:r>
              <a:rPr lang="en-US" dirty="0"/>
              <a:t>We have breaks in practice for the athletes.</a:t>
            </a:r>
          </a:p>
          <a:p>
            <a:pPr lvl="1"/>
            <a:r>
              <a:rPr lang="en-US" dirty="0"/>
              <a:t>Athletes can get water at any time during the workouts.</a:t>
            </a:r>
          </a:p>
          <a:p>
            <a:r>
              <a:rPr lang="en-US" dirty="0"/>
              <a:t>The athletes are under constant supervision by TW, Coach Langford and other coaches and student athletic trainers.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Lightning</a:t>
            </a:r>
          </a:p>
        </p:txBody>
      </p:sp>
      <p:sp>
        <p:nvSpPr>
          <p:cNvPr id="3" name="Content Placeholder 2"/>
          <p:cNvSpPr>
            <a:spLocks noGrp="1"/>
          </p:cNvSpPr>
          <p:nvPr>
            <p:ph sz="quarter" idx="1"/>
          </p:nvPr>
        </p:nvSpPr>
        <p:spPr/>
        <p:txBody>
          <a:bodyPr/>
          <a:lstStyle/>
          <a:p>
            <a:r>
              <a:rPr lang="en-US" dirty="0"/>
              <a:t>At the first sign of lightning, everyone is off the field and in to shelter.</a:t>
            </a:r>
          </a:p>
          <a:p>
            <a:r>
              <a:rPr lang="en-US" dirty="0"/>
              <a:t>We use the flash/bang method along with a weather monitoring service linked directly to our cell phones.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Concussions</a:t>
            </a:r>
          </a:p>
        </p:txBody>
      </p:sp>
      <p:sp>
        <p:nvSpPr>
          <p:cNvPr id="3" name="Content Placeholder 2"/>
          <p:cNvSpPr>
            <a:spLocks noGrp="1"/>
          </p:cNvSpPr>
          <p:nvPr>
            <p:ph sz="quarter" idx="1"/>
          </p:nvPr>
        </p:nvSpPr>
        <p:spPr/>
        <p:txBody>
          <a:bodyPr>
            <a:normAutofit lnSpcReduction="10000"/>
          </a:bodyPr>
          <a:lstStyle/>
          <a:p>
            <a:r>
              <a:rPr lang="en-US" dirty="0"/>
              <a:t>3 grades of concussions, I, II, III</a:t>
            </a:r>
          </a:p>
          <a:p>
            <a:r>
              <a:rPr lang="en-US" dirty="0"/>
              <a:t>With any grade of </a:t>
            </a:r>
            <a:r>
              <a:rPr lang="en-US" i="1" dirty="0"/>
              <a:t>suspected</a:t>
            </a:r>
            <a:r>
              <a:rPr lang="en-US" dirty="0"/>
              <a:t> concussion, the athlete will not be allowed back into activity until they have seen a licensed physician.  This is a UIL regulation.</a:t>
            </a:r>
          </a:p>
          <a:p>
            <a:r>
              <a:rPr lang="en-US" dirty="0"/>
              <a:t>The UIL/FRISCO ISD Concussion Management Protocol and Return to Play Release Form must be completed by the treating physician and returned to TW or Coach Langford before return to play for ANY SUSPECTED concussion.</a:t>
            </a:r>
          </a:p>
          <a:p>
            <a:r>
              <a:rPr lang="en-US" dirty="0"/>
              <a:t>Remember, athletes will get headaches just because of the nature of the game, and there is a difference between headaches and head injury.  Let us evaluate them.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quarter" idx="1"/>
          </p:nvPr>
        </p:nvSpPr>
        <p:spPr/>
        <p:txBody>
          <a:bodyPr/>
          <a:lstStyle/>
          <a:p>
            <a:r>
              <a:rPr lang="en-US" dirty="0"/>
              <a:t>Most of this information can be found on the </a:t>
            </a:r>
            <a:r>
              <a:rPr lang="en-US" dirty="0" err="1"/>
              <a:t>Wakeland</a:t>
            </a:r>
            <a:r>
              <a:rPr lang="en-US" dirty="0"/>
              <a:t> Sports Medicine website.  You can access this directly at:  </a:t>
            </a:r>
            <a:r>
              <a:rPr lang="en-US" dirty="0">
                <a:hlinkClick r:id="rId2"/>
              </a:rPr>
              <a:t>www.wakelandsportsmedicine.weebly.com</a:t>
            </a:r>
            <a:r>
              <a:rPr lang="en-US" dirty="0"/>
              <a:t> or from a link on the wolverine club page.</a:t>
            </a:r>
          </a:p>
          <a:p>
            <a:r>
              <a:rPr lang="en-US" dirty="0"/>
              <a:t>We are doing everything we can to make this an injury free year, but in sports injuries do happen.  As a </a:t>
            </a:r>
            <a:r>
              <a:rPr lang="en-US" dirty="0" err="1"/>
              <a:t>Wakeland</a:t>
            </a:r>
            <a:r>
              <a:rPr lang="en-US" dirty="0"/>
              <a:t> staff, we try to minimize this in every way possible.</a:t>
            </a:r>
          </a:p>
          <a:p>
            <a:r>
              <a:rPr lang="en-US" dirty="0"/>
              <a:t>If you have any questions or concerns, please feel free to contact 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quarter" idx="1"/>
          </p:nvPr>
        </p:nvSpPr>
        <p:spPr>
          <a:xfrm>
            <a:off x="914400" y="1447800"/>
            <a:ext cx="7772400" cy="2819400"/>
          </a:xfrm>
        </p:spPr>
        <p:txBody>
          <a:bodyPr/>
          <a:lstStyle/>
          <a:p>
            <a:r>
              <a:rPr lang="en-US" dirty="0"/>
              <a:t>Richard Womble (TW), M.Ed., LAT</a:t>
            </a:r>
          </a:p>
          <a:p>
            <a:pPr lvl="1"/>
            <a:r>
              <a:rPr lang="en-US" dirty="0">
                <a:hlinkClick r:id="rId2"/>
              </a:rPr>
              <a:t>wombler@friscoisd.org</a:t>
            </a:r>
            <a:endParaRPr lang="en-US" dirty="0"/>
          </a:p>
          <a:p>
            <a:pPr lvl="1"/>
            <a:r>
              <a:rPr lang="en-US" dirty="0"/>
              <a:t>469-633-5776</a:t>
            </a:r>
          </a:p>
          <a:p>
            <a:r>
              <a:rPr lang="en-US" dirty="0"/>
              <a:t>Rachel Langford, M.Ed., ATC, LAT</a:t>
            </a:r>
          </a:p>
          <a:p>
            <a:pPr lvl="1"/>
            <a:r>
              <a:rPr lang="en-US" dirty="0">
                <a:hlinkClick r:id="rId3"/>
              </a:rPr>
              <a:t>langforr@friscoisd.org</a:t>
            </a:r>
            <a:endParaRPr lang="en-US" dirty="0"/>
          </a:p>
          <a:p>
            <a:pPr lvl="1"/>
            <a:r>
              <a:rPr lang="en-US" dirty="0"/>
              <a:t>469-633-5766</a:t>
            </a:r>
          </a:p>
        </p:txBody>
      </p:sp>
      <p:sp>
        <p:nvSpPr>
          <p:cNvPr id="4" name="Content Placeholder 2"/>
          <p:cNvSpPr txBox="1">
            <a:spLocks/>
          </p:cNvSpPr>
          <p:nvPr/>
        </p:nvSpPr>
        <p:spPr>
          <a:xfrm>
            <a:off x="457200" y="4267200"/>
            <a:ext cx="8458200" cy="2819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dirty="0"/>
              <a:t>** Please note, the fastest and most efficient way to make initial contact with either of us is through e-mail.  We do not see our office phones on a regular basis due to teaching duties, practices and games, but we are able to retrieve e-mails on our cell phones </a:t>
            </a:r>
            <a:r>
              <a:rPr lang="en-US"/>
              <a:t>and classroom computers.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Website</a:t>
            </a:r>
          </a:p>
        </p:txBody>
      </p:sp>
      <p:sp>
        <p:nvSpPr>
          <p:cNvPr id="3" name="Content Placeholder 2"/>
          <p:cNvSpPr>
            <a:spLocks noGrp="1"/>
          </p:cNvSpPr>
          <p:nvPr>
            <p:ph sz="quarter" idx="1"/>
          </p:nvPr>
        </p:nvSpPr>
        <p:spPr/>
        <p:txBody>
          <a:bodyPr>
            <a:normAutofit/>
          </a:bodyPr>
          <a:lstStyle/>
          <a:p>
            <a:r>
              <a:rPr lang="en-US" sz="3600" dirty="0"/>
              <a:t>Most information can be found/accessed on our website, including this </a:t>
            </a:r>
            <a:r>
              <a:rPr lang="en-US" sz="3600" dirty="0" err="1"/>
              <a:t>powerpoint</a:t>
            </a:r>
            <a:r>
              <a:rPr lang="en-US" sz="3600" dirty="0"/>
              <a:t> presentation.</a:t>
            </a:r>
          </a:p>
          <a:p>
            <a:r>
              <a:rPr lang="en-US" sz="3600" dirty="0">
                <a:solidFill>
                  <a:schemeClr val="accent2">
                    <a:lumMod val="60000"/>
                    <a:lumOff val="40000"/>
                  </a:schemeClr>
                </a:solidFill>
              </a:rPr>
              <a:t>www.wakelandsportsmedicine.weebly.com</a:t>
            </a:r>
          </a:p>
        </p:txBody>
      </p:sp>
      <p:pic>
        <p:nvPicPr>
          <p:cNvPr id="2050" name="Picture 2">
            <a:hlinkClick r:id="rId2"/>
          </p:cNvPr>
          <p:cNvPicPr>
            <a:picLocks noChangeAspect="1" noChangeArrowheads="1"/>
          </p:cNvPicPr>
          <p:nvPr/>
        </p:nvPicPr>
        <p:blipFill>
          <a:blip r:embed="rId3" cstate="print"/>
          <a:srcRect/>
          <a:stretch>
            <a:fillRect/>
          </a:stretch>
        </p:blipFill>
        <p:spPr bwMode="auto">
          <a:xfrm>
            <a:off x="4191000" y="3657600"/>
            <a:ext cx="3048000" cy="304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Injuries</a:t>
            </a:r>
          </a:p>
        </p:txBody>
      </p:sp>
      <p:sp>
        <p:nvSpPr>
          <p:cNvPr id="3" name="Content Placeholder 2"/>
          <p:cNvSpPr>
            <a:spLocks noGrp="1"/>
          </p:cNvSpPr>
          <p:nvPr>
            <p:ph sz="quarter" idx="1"/>
          </p:nvPr>
        </p:nvSpPr>
        <p:spPr>
          <a:xfrm>
            <a:off x="914400" y="1447800"/>
            <a:ext cx="7772400" cy="5105400"/>
          </a:xfrm>
        </p:spPr>
        <p:txBody>
          <a:bodyPr>
            <a:normAutofit/>
          </a:bodyPr>
          <a:lstStyle/>
          <a:p>
            <a:r>
              <a:rPr lang="en-US" dirty="0"/>
              <a:t>Let us see the injury first—no injury is too small</a:t>
            </a:r>
          </a:p>
          <a:p>
            <a:r>
              <a:rPr lang="en-US" dirty="0"/>
              <a:t>Unless you are injured during practice, we evaluate injuries during morning treatment time.  This is from 7:30-8:15.</a:t>
            </a:r>
          </a:p>
          <a:p>
            <a:r>
              <a:rPr lang="en-US" dirty="0"/>
              <a:t>After we evaluate the injury we can better determine if the injury needs to be seen by a doctor.</a:t>
            </a:r>
          </a:p>
          <a:p>
            <a:r>
              <a:rPr lang="en-US" dirty="0"/>
              <a:t>If you go to a regular doctor, there is a chance you will be out 6-8 weeks.  We are unable to let you come back and participate until we have a written release.</a:t>
            </a:r>
          </a:p>
          <a:p>
            <a:r>
              <a:rPr lang="en-US" dirty="0"/>
              <a:t>If you go to your family doctor or the emergency room, you must bring back a doctor note if we have no note on file.  You will NOT be able to participate until we receive that note.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Dan Maurer</a:t>
            </a:r>
          </a:p>
        </p:txBody>
      </p:sp>
      <p:sp>
        <p:nvSpPr>
          <p:cNvPr id="3" name="Content Placeholder 2"/>
          <p:cNvSpPr>
            <a:spLocks noGrp="1"/>
          </p:cNvSpPr>
          <p:nvPr>
            <p:ph sz="quarter" idx="1"/>
          </p:nvPr>
        </p:nvSpPr>
        <p:spPr/>
        <p:txBody>
          <a:bodyPr>
            <a:normAutofit fontScale="92500" lnSpcReduction="10000"/>
          </a:bodyPr>
          <a:lstStyle/>
          <a:p>
            <a:r>
              <a:rPr lang="en-US" dirty="0"/>
              <a:t>You have a choice on which doctor you go to, 		             but our team doctor is Dr. Dan Maurer.  		             Dr. Maurer is an orthopedic surgeon.  Just 		     because he is a surgeon does NOT mean he 		            will do surgery on your child.  It has been our experience that   Dr. Maurer will take the best course of treatment and will try to go the non-surgery route if possible.</a:t>
            </a:r>
          </a:p>
          <a:p>
            <a:r>
              <a:rPr lang="en-US" dirty="0"/>
              <a:t>Dr. Maurer puts a lot of time and effort into covering our school.  He is at every Friday night football game, and is on call for us 24/7.  Dr. Maurer also comes to school every Monday morning we are in session at 7:30 am.  </a:t>
            </a:r>
          </a:p>
          <a:p>
            <a:r>
              <a:rPr lang="en-US" dirty="0"/>
              <a:t>Dr. Maurer holds an injury clinic on Saturdays during the fall from 8-10 am at his office.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52400"/>
            <a:ext cx="207264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020762"/>
          </a:xfrm>
        </p:spPr>
        <p:txBody>
          <a:bodyPr>
            <a:normAutofit fontScale="90000"/>
          </a:bodyPr>
          <a:lstStyle/>
          <a:p>
            <a:r>
              <a:rPr lang="en-US" dirty="0"/>
              <a:t>Dr. Matt </a:t>
            </a:r>
            <a:r>
              <a:rPr lang="en-US" dirty="0" err="1"/>
              <a:t>Schindlbeck</a:t>
            </a:r>
            <a:r>
              <a:rPr lang="en-US" dirty="0"/>
              <a:t> &amp; Dr. </a:t>
            </a:r>
            <a:r>
              <a:rPr lang="en-US" dirty="0" err="1"/>
              <a:t>Puneet</a:t>
            </a:r>
            <a:r>
              <a:rPr lang="en-US" dirty="0"/>
              <a:t> Arora</a:t>
            </a:r>
          </a:p>
        </p:txBody>
      </p:sp>
      <p:sp>
        <p:nvSpPr>
          <p:cNvPr id="3" name="Content Placeholder 2"/>
          <p:cNvSpPr>
            <a:spLocks noGrp="1"/>
          </p:cNvSpPr>
          <p:nvPr>
            <p:ph sz="quarter" idx="1"/>
          </p:nvPr>
        </p:nvSpPr>
        <p:spPr/>
        <p:txBody>
          <a:bodyPr/>
          <a:lstStyle/>
          <a:p>
            <a:r>
              <a:rPr lang="en-US" dirty="0"/>
              <a:t>We have two team chiropractors, Dr. Matt and Dr. A.  </a:t>
            </a:r>
          </a:p>
          <a:p>
            <a:r>
              <a:rPr lang="en-US" dirty="0"/>
              <a:t>Dr. Matt will attend many of our Friday night football games. </a:t>
            </a:r>
          </a:p>
        </p:txBody>
      </p:sp>
      <p:pic>
        <p:nvPicPr>
          <p:cNvPr id="2052" name="Picture 4" descr="Chiropractor Fri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514600"/>
            <a:ext cx="24312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514600"/>
            <a:ext cx="262128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66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a:t>
            </a:r>
          </a:p>
        </p:txBody>
      </p:sp>
      <p:sp>
        <p:nvSpPr>
          <p:cNvPr id="3" name="Content Placeholder 2"/>
          <p:cNvSpPr>
            <a:spLocks noGrp="1"/>
          </p:cNvSpPr>
          <p:nvPr>
            <p:ph sz="quarter" idx="1"/>
          </p:nvPr>
        </p:nvSpPr>
        <p:spPr>
          <a:xfrm>
            <a:off x="914400" y="1447800"/>
            <a:ext cx="7772400" cy="5334000"/>
          </a:xfrm>
        </p:spPr>
        <p:txBody>
          <a:bodyPr>
            <a:normAutofit fontScale="92500" lnSpcReduction="10000"/>
          </a:bodyPr>
          <a:lstStyle/>
          <a:p>
            <a:r>
              <a:rPr lang="en-US" dirty="0"/>
              <a:t>In the event of an injury, the school has a policy with very </a:t>
            </a:r>
            <a:r>
              <a:rPr lang="en-US" b="1" u="sng" dirty="0"/>
              <a:t>basic</a:t>
            </a:r>
            <a:r>
              <a:rPr lang="en-US" dirty="0"/>
              <a:t> coverage.  It will cover a percentage of what your personal insurance does not cover.</a:t>
            </a:r>
          </a:p>
          <a:p>
            <a:r>
              <a:rPr lang="en-US" dirty="0"/>
              <a:t>Do not depend on this secondary insurance to cover your medical expenses.</a:t>
            </a:r>
          </a:p>
          <a:p>
            <a:r>
              <a:rPr lang="en-US" dirty="0"/>
              <a:t>If you have a claim for school insurance, it must be filed within 30 days of the injury.</a:t>
            </a:r>
          </a:p>
          <a:p>
            <a:r>
              <a:rPr lang="en-US" dirty="0"/>
              <a:t>It is a good idea to have </a:t>
            </a:r>
            <a:r>
              <a:rPr lang="en-US" b="1" dirty="0"/>
              <a:t>another supplemental policy</a:t>
            </a:r>
            <a:r>
              <a:rPr lang="en-US" dirty="0"/>
              <a:t> along with your regular policy; due to the fact that at any given time in athletics anything can happen.</a:t>
            </a:r>
          </a:p>
          <a:p>
            <a:r>
              <a:rPr lang="en-US" dirty="0"/>
              <a:t>Information on the FISD Student Accident Insurance Program can be found on the district website:</a:t>
            </a:r>
          </a:p>
          <a:p>
            <a:pPr lvl="1"/>
            <a:r>
              <a:rPr lang="en-US" dirty="0">
                <a:hlinkClick r:id="rId2"/>
              </a:rPr>
              <a:t>http://www.friscoisd.org/departments/risk-management/student-accident-insurance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00400"/>
            <a:ext cx="5391150" cy="166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Athletic Paperwork</a:t>
            </a:r>
          </a:p>
        </p:txBody>
      </p:sp>
      <p:sp>
        <p:nvSpPr>
          <p:cNvPr id="3" name="Content Placeholder 2"/>
          <p:cNvSpPr>
            <a:spLocks noGrp="1"/>
          </p:cNvSpPr>
          <p:nvPr>
            <p:ph sz="quarter" idx="1"/>
          </p:nvPr>
        </p:nvSpPr>
        <p:spPr>
          <a:xfrm>
            <a:off x="457200" y="1447800"/>
            <a:ext cx="8458200" cy="5257800"/>
          </a:xfrm>
        </p:spPr>
        <p:txBody>
          <a:bodyPr>
            <a:normAutofit/>
          </a:bodyPr>
          <a:lstStyle/>
          <a:p>
            <a:r>
              <a:rPr lang="en-US" dirty="0"/>
              <a:t>Must have completed </a:t>
            </a:r>
            <a:r>
              <a:rPr lang="en-US" u="sng" dirty="0"/>
              <a:t>EVERY</a:t>
            </a:r>
            <a:r>
              <a:rPr lang="en-US" dirty="0"/>
              <a:t> year to compete in FISD athletics.  It must be completed on or after </a:t>
            </a:r>
            <a:r>
              <a:rPr lang="en-US" dirty="0">
                <a:solidFill>
                  <a:srgbClr val="FF0000"/>
                </a:solidFill>
              </a:rPr>
              <a:t>May 1</a:t>
            </a:r>
            <a:r>
              <a:rPr lang="en-US" baseline="30000" dirty="0">
                <a:solidFill>
                  <a:srgbClr val="FF0000"/>
                </a:solidFill>
              </a:rPr>
              <a:t>st</a:t>
            </a:r>
            <a:r>
              <a:rPr lang="en-US" dirty="0"/>
              <a:t>.  There will be no exceptions for this. </a:t>
            </a:r>
          </a:p>
          <a:p>
            <a:r>
              <a:rPr lang="en-US" dirty="0"/>
              <a:t>Log in to </a:t>
            </a:r>
            <a:r>
              <a:rPr lang="en-US" dirty="0">
                <a:hlinkClick r:id="rId3"/>
              </a:rPr>
              <a:t>https://friscoisd.rankonesport.com/Main/Default.aspx</a:t>
            </a:r>
            <a:endParaRPr lang="en-US" dirty="0"/>
          </a:p>
          <a:p>
            <a:endParaRPr lang="en-US" dirty="0"/>
          </a:p>
          <a:p>
            <a:endParaRPr lang="en-US" dirty="0"/>
          </a:p>
          <a:p>
            <a:endParaRPr lang="en-US" dirty="0"/>
          </a:p>
          <a:p>
            <a:endParaRPr lang="en-US" dirty="0"/>
          </a:p>
          <a:p>
            <a:r>
              <a:rPr lang="en-US" dirty="0"/>
              <a:t>Use the 6-digit Frisco ID for EACH student.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56" y="5638800"/>
            <a:ext cx="87820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75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Athletic Paperwork</a:t>
            </a:r>
          </a:p>
        </p:txBody>
      </p:sp>
      <p:sp>
        <p:nvSpPr>
          <p:cNvPr id="3" name="Content Placeholder 2"/>
          <p:cNvSpPr>
            <a:spLocks noGrp="1"/>
          </p:cNvSpPr>
          <p:nvPr>
            <p:ph sz="quarter" idx="1"/>
          </p:nvPr>
        </p:nvSpPr>
        <p:spPr>
          <a:xfrm>
            <a:off x="533400" y="1600200"/>
            <a:ext cx="7772400" cy="5257800"/>
          </a:xfrm>
        </p:spPr>
        <p:txBody>
          <a:bodyPr>
            <a:normAutofit/>
          </a:bodyPr>
          <a:lstStyle/>
          <a:p>
            <a:r>
              <a:rPr lang="en-US" dirty="0"/>
              <a:t>Follow the instructions:</a:t>
            </a:r>
          </a:p>
          <a:p>
            <a:pPr lvl="1"/>
            <a:r>
              <a:rPr lang="en-US" sz="2000" dirty="0">
                <a:hlinkClick r:id="rId2" action="ppaction://hlinkfile"/>
              </a:rPr>
              <a:t>WHS-Online Athletic Packet instructions</a:t>
            </a:r>
            <a:endParaRPr lang="en-US" sz="2000" dirty="0"/>
          </a:p>
          <a:p>
            <a:r>
              <a:rPr lang="en-US" dirty="0"/>
              <a:t>At the very bottom of each form, make sure to enter e-mail address and hit SUBMIT.  You will receive a confirmation e-mail for each completed form.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78" y="3657600"/>
            <a:ext cx="78390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27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Physicals</a:t>
            </a:r>
          </a:p>
        </p:txBody>
      </p:sp>
      <p:sp>
        <p:nvSpPr>
          <p:cNvPr id="3" name="Content Placeholder 2"/>
          <p:cNvSpPr>
            <a:spLocks noGrp="1"/>
          </p:cNvSpPr>
          <p:nvPr>
            <p:ph sz="quarter" idx="1"/>
          </p:nvPr>
        </p:nvSpPr>
        <p:spPr/>
        <p:txBody>
          <a:bodyPr/>
          <a:lstStyle/>
          <a:p>
            <a:r>
              <a:rPr lang="en-US" dirty="0"/>
              <a:t>Must have a completed physical </a:t>
            </a:r>
            <a:r>
              <a:rPr lang="en-US" u="sng" dirty="0"/>
              <a:t>EVERY</a:t>
            </a:r>
            <a:r>
              <a:rPr lang="en-US" dirty="0"/>
              <a:t> year to compete in FISD athletics.  They must be dated on or after </a:t>
            </a:r>
            <a:r>
              <a:rPr lang="en-US" dirty="0">
                <a:solidFill>
                  <a:srgbClr val="FF0000"/>
                </a:solidFill>
              </a:rPr>
              <a:t>May 1</a:t>
            </a:r>
            <a:r>
              <a:rPr lang="en-US" baseline="30000" dirty="0">
                <a:solidFill>
                  <a:srgbClr val="FF0000"/>
                </a:solidFill>
              </a:rPr>
              <a:t>st</a:t>
            </a:r>
            <a:r>
              <a:rPr lang="en-US" dirty="0"/>
              <a:t>.  There will be no exceptions for this.  Please type in demographic information before printing. (show physical)</a:t>
            </a:r>
          </a:p>
          <a:p>
            <a:r>
              <a:rPr lang="en-US" dirty="0"/>
              <a:t>Turn these in to YOUR coach (fall season if more than one).</a:t>
            </a:r>
          </a:p>
          <a:p>
            <a:endParaRPr lang="en-US" dirty="0"/>
          </a:p>
        </p:txBody>
      </p:sp>
      <p:pic>
        <p:nvPicPr>
          <p:cNvPr id="5" name="Picture 4">
            <a:hlinkClick r:id="rId2" action="ppaction://hlinkfile"/>
            <a:extLst>
              <a:ext uri="{FF2B5EF4-FFF2-40B4-BE49-F238E27FC236}">
                <a16:creationId xmlns:a16="http://schemas.microsoft.com/office/drawing/2014/main" id="{87637025-2985-488F-892E-FF304C090E71}"/>
              </a:ext>
            </a:extLst>
          </p:cNvPr>
          <p:cNvPicPr>
            <a:picLocks noChangeAspect="1"/>
          </p:cNvPicPr>
          <p:nvPr/>
        </p:nvPicPr>
        <p:blipFill>
          <a:blip r:embed="rId3"/>
          <a:stretch>
            <a:fillRect/>
          </a:stretch>
        </p:blipFill>
        <p:spPr>
          <a:xfrm>
            <a:off x="1828800" y="3687762"/>
            <a:ext cx="2219058" cy="2895600"/>
          </a:xfrm>
          <a:prstGeom prst="rect">
            <a:avLst/>
          </a:prstGeom>
        </p:spPr>
      </p:pic>
      <p:pic>
        <p:nvPicPr>
          <p:cNvPr id="6" name="Picture 5">
            <a:hlinkClick r:id="rId2" action="ppaction://hlinkfile"/>
            <a:extLst>
              <a:ext uri="{FF2B5EF4-FFF2-40B4-BE49-F238E27FC236}">
                <a16:creationId xmlns:a16="http://schemas.microsoft.com/office/drawing/2014/main" id="{8CF7F241-CF11-4C29-9EAB-80ED34D78167}"/>
              </a:ext>
            </a:extLst>
          </p:cNvPr>
          <p:cNvPicPr>
            <a:picLocks noChangeAspect="1"/>
          </p:cNvPicPr>
          <p:nvPr/>
        </p:nvPicPr>
        <p:blipFill>
          <a:blip r:embed="rId4"/>
          <a:stretch>
            <a:fillRect/>
          </a:stretch>
        </p:blipFill>
        <p:spPr>
          <a:xfrm>
            <a:off x="4576809" y="3674445"/>
            <a:ext cx="2216468" cy="28956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282</TotalTime>
  <Words>1392</Words>
  <Application>Microsoft Office PowerPoint</Application>
  <PresentationFormat>On-screen Show (4:3)</PresentationFormat>
  <Paragraphs>85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Franklin Gothic Book</vt:lpstr>
      <vt:lpstr>Perpetua</vt:lpstr>
      <vt:lpstr>Wingdings 2</vt:lpstr>
      <vt:lpstr>Equity</vt:lpstr>
      <vt:lpstr>Wakeland Sports Medicine</vt:lpstr>
      <vt:lpstr>Website</vt:lpstr>
      <vt:lpstr>Injuries</vt:lpstr>
      <vt:lpstr>Dr. Dan Maurer</vt:lpstr>
      <vt:lpstr>Dr. Matt Schindlbeck &amp; Dr. Puneet Arora</vt:lpstr>
      <vt:lpstr>Insurance</vt:lpstr>
      <vt:lpstr>Athletic Paperwork</vt:lpstr>
      <vt:lpstr>Athletic Paperwork</vt:lpstr>
      <vt:lpstr>Physicals</vt:lpstr>
      <vt:lpstr>ImPACT Test</vt:lpstr>
      <vt:lpstr>Staph Infections</vt:lpstr>
      <vt:lpstr>Staph Infections cont.</vt:lpstr>
      <vt:lpstr>Heat</vt:lpstr>
      <vt:lpstr>Heat—Football specific</vt:lpstr>
      <vt:lpstr>Lightning</vt:lpstr>
      <vt:lpstr>Concussions</vt:lpstr>
      <vt:lpstr>Conclusion</vt:lpstr>
      <vt:lpstr>Contact Information</vt:lpstr>
    </vt:vector>
  </TitlesOfParts>
  <Company>Frisco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Wakeland Sports Medicine</dc:title>
  <dc:creator>techuser</dc:creator>
  <cp:lastModifiedBy>Langford, Rachel</cp:lastModifiedBy>
  <cp:revision>43</cp:revision>
  <dcterms:created xsi:type="dcterms:W3CDTF">2013-05-01T22:01:37Z</dcterms:created>
  <dcterms:modified xsi:type="dcterms:W3CDTF">2021-08-11T12:30:50Z</dcterms:modified>
</cp:coreProperties>
</file>